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C1BA"/>
    <a:srgbClr val="DAFFF6"/>
    <a:srgbClr val="15323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08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5131E0-89A8-F848-99BD-4F0BAC52272C}" type="datetimeFigureOut">
              <a:rPr lang="en-US" smtClean="0"/>
              <a:pPr/>
              <a:t>5/22/2013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2EEB3-126D-3C4F-B84E-148BE980A1C0}" type="slidenum">
              <a:rPr lang="en-US" smtClean="0"/>
              <a:pPr/>
              <a:t>‹#›</a:t>
            </a:fld>
            <a:endParaRPr lang="en-US"/>
          </a:p>
        </p:txBody>
      </p:sp>
    </p:spTree>
    <p:extLst>
      <p:ext uri="{BB962C8B-B14F-4D97-AF65-F5344CB8AC3E}">
        <p14:creationId xmlns="" xmlns:p14="http://schemas.microsoft.com/office/powerpoint/2010/main" val="11055622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*see course notes for further reading.</a:t>
            </a:r>
            <a:endParaRPr lang="en-AU" smtClean="0"/>
          </a:p>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73810" y="2130425"/>
            <a:ext cx="7691521" cy="1470025"/>
          </a:xfrm>
        </p:spPr>
        <p:txBody>
          <a:bodyPr/>
          <a:lstStyle>
            <a:lvl1pPr>
              <a:defRPr>
                <a:solidFill>
                  <a:srgbClr val="15323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97165" y="3362632"/>
            <a:ext cx="4256312" cy="2276168"/>
          </a:xfrm>
          <a:prstGeom prst="rect">
            <a:avLst/>
          </a:prstGeom>
        </p:spPr>
        <p:txBody>
          <a:bodyPr>
            <a:normAutofit/>
          </a:bodyPr>
          <a:lstStyle>
            <a:lvl1pPr marL="0" indent="0" algn="l">
              <a:buNone/>
              <a:defRPr sz="2000">
                <a:solidFill>
                  <a:srgbClr val="1532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20120902 little square.jpg"/>
          <p:cNvPicPr>
            <a:picLocks noChangeAspect="1"/>
          </p:cNvPicPr>
          <p:nvPr userDrawn="1"/>
        </p:nvPicPr>
        <p:blipFill>
          <a:blip r:embed="rId2" cstate="print">
            <a:extLst>
              <a:ext uri="{28A0092B-C50C-407E-A947-70E740481C1C}">
                <a14:useLocalDpi xmlns="" xmlns:a14="http://schemas.microsoft.com/office/drawing/2010/main"/>
              </a:ext>
            </a:extLst>
          </a:blip>
          <a:stretch>
            <a:fillRect/>
          </a:stretch>
        </p:blipFill>
        <p:spPr>
          <a:xfrm>
            <a:off x="0" y="2688641"/>
            <a:ext cx="728710" cy="728710"/>
          </a:xfrm>
          <a:prstGeom prst="rect">
            <a:avLst/>
          </a:prstGeom>
        </p:spPr>
      </p:pic>
    </p:spTree>
    <p:extLst>
      <p:ext uri="{BB962C8B-B14F-4D97-AF65-F5344CB8AC3E}">
        <p14:creationId xmlns="" xmlns:p14="http://schemas.microsoft.com/office/powerpoint/2010/main" val="3839380075"/>
      </p:ext>
    </p:extLst>
  </p:cSld>
  <p:clrMapOvr>
    <a:masterClrMapping/>
  </p:clrMapOvr>
  <mc:AlternateContent xmlns:mc="http://schemas.openxmlformats.org/markup-compatibility/2006">
    <mc:Choice xmlns="" xmlns:p14="http://schemas.microsoft.com/office/powerpoint/2010/main" Requires="p14">
      <p:transition spd="slow" p14:dur="1500" advClick="0" advTm="2000">
        <p:fade/>
      </p:transition>
    </mc:Choice>
    <mc:Fallback>
      <p:transition spd="slow"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7959" y="813238"/>
            <a:ext cx="4055241" cy="937172"/>
          </a:xfrm>
        </p:spPr>
        <p:txBody>
          <a:bodyPr>
            <a:noAutofit/>
          </a:bodyPr>
          <a:lstStyle>
            <a:lvl1pPr>
              <a:defRPr sz="3200"/>
            </a:lvl1pPr>
          </a:lstStyle>
          <a:p>
            <a:r>
              <a:rPr lang="en-US" dirty="0" smtClean="0"/>
              <a:t>Master title style</a:t>
            </a:r>
            <a:endParaRPr lang="en-US" dirty="0"/>
          </a:p>
        </p:txBody>
      </p:sp>
      <p:sp>
        <p:nvSpPr>
          <p:cNvPr id="9" name="Rectangle 8"/>
          <p:cNvSpPr/>
          <p:nvPr userDrawn="1"/>
        </p:nvSpPr>
        <p:spPr>
          <a:xfrm>
            <a:off x="8661772" y="5734151"/>
            <a:ext cx="425918" cy="338554"/>
          </a:xfrm>
          <a:prstGeom prst="rect">
            <a:avLst/>
          </a:prstGeom>
        </p:spPr>
        <p:txBody>
          <a:bodyPr wrap="none">
            <a:spAutoFit/>
          </a:bodyPr>
          <a:lstStyle/>
          <a:p>
            <a:fld id="{FC6BC84A-B0C2-BE4B-84D9-C0536B71BD95}" type="slidenum">
              <a:rPr lang="en-US" sz="1600" b="1" smtClean="0">
                <a:solidFill>
                  <a:srgbClr val="153238"/>
                </a:solidFill>
              </a:rPr>
              <a:pPr/>
              <a:t>‹#›</a:t>
            </a:fld>
            <a:endParaRPr lang="en-US" sz="1600" b="1" dirty="0">
              <a:solidFill>
                <a:srgbClr val="153238"/>
              </a:solidFill>
            </a:endParaRPr>
          </a:p>
        </p:txBody>
      </p:sp>
      <p:sp>
        <p:nvSpPr>
          <p:cNvPr id="6" name="Content Placeholder 2"/>
          <p:cNvSpPr>
            <a:spLocks noGrp="1"/>
          </p:cNvSpPr>
          <p:nvPr>
            <p:ph idx="1" hasCustomPrompt="1"/>
          </p:nvPr>
        </p:nvSpPr>
        <p:spPr>
          <a:xfrm>
            <a:off x="457200" y="1750410"/>
            <a:ext cx="8229600" cy="4375753"/>
          </a:xfrm>
          <a:prstGeom prst="rect">
            <a:avLst/>
          </a:prstGeom>
        </p:spPr>
        <p:txBody>
          <a:bodyPr>
            <a:normAutofit/>
          </a:bodyPr>
          <a:lstStyle>
            <a:lvl1pPr>
              <a:defRPr sz="1600">
                <a:solidFill>
                  <a:schemeClr val="accent5">
                    <a:lumMod val="50000"/>
                  </a:schemeClr>
                </a:solidFill>
              </a:defRPr>
            </a:lvl1pPr>
            <a:lvl2pPr>
              <a:defRPr sz="1600">
                <a:solidFill>
                  <a:schemeClr val="accent5">
                    <a:lumMod val="50000"/>
                  </a:schemeClr>
                </a:solidFill>
              </a:defRPr>
            </a:lvl2pPr>
            <a:lvl3pPr>
              <a:defRPr sz="1600">
                <a:solidFill>
                  <a:schemeClr val="accent5">
                    <a:lumMod val="50000"/>
                  </a:schemeClr>
                </a:solidFill>
              </a:defRPr>
            </a:lvl3pPr>
            <a:lvl4pPr>
              <a:defRPr sz="1600">
                <a:solidFill>
                  <a:schemeClr val="accent5">
                    <a:lumMod val="50000"/>
                  </a:schemeClr>
                </a:solidFill>
              </a:defRPr>
            </a:lvl4pPr>
            <a:lvl5pPr>
              <a:defRPr sz="1600">
                <a:solidFill>
                  <a:schemeClr val="accent5">
                    <a:lumMod val="50000"/>
                  </a:schemeClr>
                </a:solidFill>
              </a:defRPr>
            </a:lvl5pPr>
          </a:lstStyle>
          <a:p>
            <a:pPr lvl="0"/>
            <a:r>
              <a:rPr lang="en-US" dirty="0" smtClean="0"/>
              <a:t>Click to edit Headline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287798279"/>
      </p:ext>
    </p:extLst>
  </p:cSld>
  <p:clrMapOvr>
    <a:masterClrMapping/>
  </p:clrMapOvr>
  <mc:AlternateContent xmlns:mc="http://schemas.openxmlformats.org/markup-compatibility/2006">
    <mc:Choice xmlns="" xmlns:p14="http://schemas.microsoft.com/office/powerpoint/2010/main" Requires="p14">
      <p:transition spd="slow" p14:dur="1500" advClick="0" advTm="2000">
        <p:fade/>
      </p:transition>
    </mc:Choice>
    <mc:Fallback>
      <p:transition spd="slow" advClick="0" advTm="2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64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25242" y="735724"/>
            <a:ext cx="3643586" cy="681913"/>
          </a:xfrm>
          <a:prstGeom prst="rect">
            <a:avLst/>
          </a:prstGeom>
        </p:spPr>
        <p:txBody>
          <a:bodyPr vert="horz" lIns="91440" tIns="45720" rIns="91440" bIns="45720" rtlCol="0" anchor="ctr">
            <a:normAutofit/>
          </a:bodyPr>
          <a:lstStyle/>
          <a:p>
            <a:r>
              <a:rPr lang="en-US" dirty="0" err="1" smtClean="0"/>
              <a:t>Clic</a:t>
            </a:r>
            <a:endParaRPr lang="en-US" dirty="0"/>
          </a:p>
        </p:txBody>
      </p:sp>
      <p:pic>
        <p:nvPicPr>
          <p:cNvPr id="9" name="Picture 8" descr="logos.png"/>
          <p:cNvPicPr>
            <a:picLocks noChangeAspect="1"/>
          </p:cNvPicPr>
          <p:nvPr/>
        </p:nvPicPr>
        <p:blipFill>
          <a:blip r:embed="rId5" cstate="print">
            <a:extLst>
              <a:ext uri="{28A0092B-C50C-407E-A947-70E740481C1C}">
                <a14:useLocalDpi xmlns="" xmlns:a14="http://schemas.microsoft.com/office/drawing/2010/main"/>
              </a:ext>
            </a:extLst>
          </a:blip>
          <a:stretch>
            <a:fillRect/>
          </a:stretch>
        </p:blipFill>
        <p:spPr>
          <a:xfrm>
            <a:off x="376621" y="6345243"/>
            <a:ext cx="8592207" cy="416913"/>
          </a:xfrm>
          <a:prstGeom prst="rect">
            <a:avLst/>
          </a:prstGeom>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7AD29-258D-1E4D-A623-585EABBDE01C}" type="datetimeFigureOut">
              <a:rPr lang="en-US" smtClean="0"/>
              <a:pPr/>
              <a:t>5/22/2013</a:t>
            </a:fld>
            <a:endParaRPr lang="en-US"/>
          </a:p>
        </p:txBody>
      </p:sp>
      <p:sp>
        <p:nvSpPr>
          <p:cNvPr id="6"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A7479-0D02-234E-9303-FDF6A288FEDD}" type="slidenum">
              <a:rPr lang="en-US" smtClean="0"/>
              <a:pPr/>
              <a:t>‹#›</a:t>
            </a:fld>
            <a:endParaRPr lang="en-US"/>
          </a:p>
        </p:txBody>
      </p:sp>
      <p:sp>
        <p:nvSpPr>
          <p:cNvPr id="11"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3" name="Picture 2" descr="20130404 header.jpg"/>
          <p:cNvPicPr>
            <a:picLocks noChangeAspect="1"/>
          </p:cNvPicPr>
          <p:nvPr userDrawn="1"/>
        </p:nvPicPr>
        <p:blipFill>
          <a:blip r:embed="rId6" cstate="print">
            <a:extLst>
              <a:ext uri="{28A0092B-C50C-407E-A947-70E740481C1C}">
                <a14:useLocalDpi xmlns="" xmlns:a14="http://schemas.microsoft.com/office/drawing/2010/main"/>
              </a:ext>
            </a:extLst>
          </a:blip>
          <a:stretch>
            <a:fillRect/>
          </a:stretch>
        </p:blipFill>
        <p:spPr>
          <a:xfrm>
            <a:off x="0" y="0"/>
            <a:ext cx="9144000" cy="1554480"/>
          </a:xfrm>
          <a:prstGeom prst="rect">
            <a:avLst/>
          </a:prstGeom>
        </p:spPr>
      </p:pic>
    </p:spTree>
    <p:extLst>
      <p:ext uri="{BB962C8B-B14F-4D97-AF65-F5344CB8AC3E}">
        <p14:creationId xmlns="" xmlns:p14="http://schemas.microsoft.com/office/powerpoint/2010/main" val="2516567597"/>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 xmlns:p14="http://schemas.microsoft.com/office/powerpoint/2010/main" Requires="p14">
      <p:transition spd="slow" p14:dur="1500" advClick="0" advTm="2000">
        <p:fade/>
      </p:transition>
    </mc:Choice>
    <mc:Fallback>
      <p:transition spd="slow" advClick="0" advTm="2000">
        <p:fade/>
      </p:transition>
    </mc:Fallback>
  </mc:AlternateContent>
  <p:txStyles>
    <p:titleStyle>
      <a:lvl1pPr algn="l" defTabSz="457200" rtl="0" eaLnBrk="1" latinLnBrk="0" hangingPunct="1">
        <a:spcBef>
          <a:spcPct val="0"/>
        </a:spcBef>
        <a:buNone/>
        <a:defRPr sz="4400" kern="1200">
          <a:solidFill>
            <a:schemeClr val="accent5">
              <a:lumMod val="40000"/>
              <a:lumOff val="60000"/>
            </a:schemeClr>
          </a:solidFill>
          <a:latin typeface="+mj-lt"/>
          <a:ea typeface="+mj-ea"/>
          <a:cs typeface="+mj-cs"/>
        </a:defRPr>
      </a:lvl1pPr>
    </p:titleStyle>
    <p:bodyStyle>
      <a:lvl1pPr marL="0" indent="0" algn="l" defTabSz="457200" rtl="0" eaLnBrk="1" latinLnBrk="0" hangingPunct="1">
        <a:spcBef>
          <a:spcPct val="20000"/>
        </a:spcBef>
        <a:buFont typeface="Arial"/>
        <a:buNone/>
        <a:defRPr sz="1600" b="0" i="0" kern="1200">
          <a:solidFill>
            <a:schemeClr val="accent5">
              <a:lumMod val="50000"/>
            </a:schemeClr>
          </a:solidFill>
          <a:latin typeface="Candara"/>
          <a:ea typeface="+mn-ea"/>
          <a:cs typeface="+mn-cs"/>
        </a:defRPr>
      </a:lvl1pPr>
      <a:lvl2pPr marL="742950" indent="-285750" algn="l" defTabSz="457200" rtl="0" eaLnBrk="1" latinLnBrk="0" hangingPunct="1">
        <a:spcBef>
          <a:spcPct val="20000"/>
        </a:spcBef>
        <a:buFont typeface="Arial"/>
        <a:buChar char="–"/>
        <a:defRPr sz="1600" b="0" i="0" kern="1200">
          <a:solidFill>
            <a:schemeClr val="accent5">
              <a:lumMod val="50000"/>
            </a:schemeClr>
          </a:solidFill>
          <a:latin typeface="Candara"/>
          <a:ea typeface="+mn-ea"/>
          <a:cs typeface="+mn-cs"/>
        </a:defRPr>
      </a:lvl2pPr>
      <a:lvl3pPr marL="1143000" indent="-228600" algn="l" defTabSz="457200" rtl="0" eaLnBrk="1" latinLnBrk="0" hangingPunct="1">
        <a:spcBef>
          <a:spcPct val="20000"/>
        </a:spcBef>
        <a:buFont typeface="Arial"/>
        <a:buChar char="•"/>
        <a:defRPr sz="1600" b="0" i="0" kern="1200">
          <a:solidFill>
            <a:schemeClr val="accent5">
              <a:lumMod val="50000"/>
            </a:schemeClr>
          </a:solidFill>
          <a:latin typeface="Candara"/>
          <a:ea typeface="+mn-ea"/>
          <a:cs typeface="+mn-cs"/>
        </a:defRPr>
      </a:lvl3pPr>
      <a:lvl4pPr marL="1371600" indent="0" algn="l" defTabSz="457200" rtl="0" eaLnBrk="1" latinLnBrk="0" hangingPunct="1">
        <a:spcBef>
          <a:spcPct val="20000"/>
        </a:spcBef>
        <a:buFont typeface="Arial"/>
        <a:buNone/>
        <a:defRPr sz="1600" b="0" i="0" kern="1200">
          <a:solidFill>
            <a:schemeClr val="accent5">
              <a:lumMod val="50000"/>
            </a:schemeClr>
          </a:solidFill>
          <a:latin typeface="Candara"/>
          <a:ea typeface="+mn-ea"/>
          <a:cs typeface="+mn-cs"/>
        </a:defRPr>
      </a:lvl4pPr>
      <a:lvl5pPr marL="2057400" indent="-228600" algn="l" defTabSz="457200" rtl="0" eaLnBrk="1" latinLnBrk="0" hangingPunct="1">
        <a:spcBef>
          <a:spcPct val="20000"/>
        </a:spcBef>
        <a:buFont typeface="Arial"/>
        <a:buChar char="»"/>
        <a:defRPr sz="1600" b="0" i="0" kern="1200">
          <a:solidFill>
            <a:schemeClr val="accent5">
              <a:lumMod val="50000"/>
            </a:schemeClr>
          </a:solidFill>
          <a:latin typeface="Candar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614795"/>
            <a:ext cx="6731391" cy="812453"/>
          </a:xfrm>
        </p:spPr>
        <p:txBody>
          <a:bodyPr>
            <a:noAutofit/>
          </a:bodyPr>
          <a:lstStyle/>
          <a:p>
            <a:pPr algn="ctr"/>
            <a:r>
              <a:rPr lang="en-US" sz="6000" b="1" dirty="0" smtClean="0">
                <a:solidFill>
                  <a:schemeClr val="accent5">
                    <a:lumMod val="50000"/>
                  </a:schemeClr>
                </a:solidFill>
              </a:rPr>
              <a:t>UNIT 4:</a:t>
            </a:r>
            <a:endParaRPr lang="en-US" sz="6000" b="1" dirty="0">
              <a:solidFill>
                <a:schemeClr val="accent5">
                  <a:lumMod val="50000"/>
                </a:schemeClr>
              </a:solidFill>
            </a:endParaRPr>
          </a:p>
        </p:txBody>
      </p:sp>
      <p:sp>
        <p:nvSpPr>
          <p:cNvPr id="3" name="Subtitle 2"/>
          <p:cNvSpPr>
            <a:spLocks noGrp="1"/>
          </p:cNvSpPr>
          <p:nvPr>
            <p:ph type="subTitle" idx="1"/>
          </p:nvPr>
        </p:nvSpPr>
        <p:spPr>
          <a:xfrm>
            <a:off x="2180492" y="3487564"/>
            <a:ext cx="5022166" cy="1914430"/>
          </a:xfrm>
        </p:spPr>
        <p:txBody>
          <a:bodyPr>
            <a:noAutofit/>
          </a:bodyPr>
          <a:lstStyle/>
          <a:p>
            <a:pPr algn="ctr"/>
            <a:r>
              <a:rPr lang="en-US" sz="4000" b="1" dirty="0" smtClean="0"/>
              <a:t>Ecosystem Approach to Fisheries Management - EAFM</a:t>
            </a:r>
            <a:endParaRPr lang="en-US" sz="4000" b="1" dirty="0"/>
          </a:p>
        </p:txBody>
      </p:sp>
    </p:spTree>
    <p:extLst>
      <p:ext uri="{BB962C8B-B14F-4D97-AF65-F5344CB8AC3E}">
        <p14:creationId xmlns:p14="http://schemas.microsoft.com/office/powerpoint/2010/main" xmlns="" val="3908118583"/>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Traditional approaches</a:t>
            </a:r>
            <a:endParaRPr lang="en-AU" dirty="0"/>
          </a:p>
        </p:txBody>
      </p:sp>
      <p:sp>
        <p:nvSpPr>
          <p:cNvPr id="3" name="Content Placeholder 2"/>
          <p:cNvSpPr>
            <a:spLocks noGrp="1"/>
          </p:cNvSpPr>
          <p:nvPr>
            <p:ph idx="1"/>
          </p:nvPr>
        </p:nvSpPr>
        <p:spPr/>
        <p:txBody>
          <a:bodyPr>
            <a:normAutofit/>
          </a:bodyPr>
          <a:lstStyle/>
          <a:p>
            <a:endParaRPr lang="en-AU" sz="2400" dirty="0" smtClean="0"/>
          </a:p>
          <a:p>
            <a:r>
              <a:rPr lang="en-AU" sz="2400" i="1" dirty="0" smtClean="0"/>
              <a:t>Discussion: Refer to Table 4.1 in the course notes and discuss in the context of local marine tenure. </a:t>
            </a:r>
          </a:p>
          <a:p>
            <a:r>
              <a:rPr lang="en-AU" sz="2400" i="1" dirty="0" smtClean="0"/>
              <a:t>What are some local </a:t>
            </a:r>
            <a:r>
              <a:rPr lang="en-AU" sz="2400" b="1" i="1" dirty="0" smtClean="0"/>
              <a:t>traditional </a:t>
            </a:r>
            <a:r>
              <a:rPr lang="en-AU" sz="2400" i="1" dirty="0" smtClean="0"/>
              <a:t>management methods that have been used? Are they consistent with EAFM? Are there any new/other management methods that EAFM potentially introduces locally?</a:t>
            </a:r>
            <a:endParaRPr lang="en-AU" sz="2400" i="1" dirty="0"/>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Other approaches</a:t>
            </a:r>
            <a:endParaRPr lang="en-AU" dirty="0"/>
          </a:p>
        </p:txBody>
      </p:sp>
      <p:sp>
        <p:nvSpPr>
          <p:cNvPr id="3" name="Content Placeholder 2"/>
          <p:cNvSpPr>
            <a:spLocks noGrp="1"/>
          </p:cNvSpPr>
          <p:nvPr>
            <p:ph idx="1"/>
          </p:nvPr>
        </p:nvSpPr>
        <p:spPr>
          <a:xfrm>
            <a:off x="457200" y="1575582"/>
            <a:ext cx="8229600" cy="4740812"/>
          </a:xfrm>
        </p:spPr>
        <p:txBody>
          <a:bodyPr>
            <a:normAutofit/>
          </a:bodyPr>
          <a:lstStyle/>
          <a:p>
            <a:r>
              <a:rPr lang="en-AU" sz="2400" b="1" dirty="0" smtClean="0"/>
              <a:t>Ecosystem-based management (EBM)</a:t>
            </a:r>
          </a:p>
          <a:p>
            <a:r>
              <a:rPr lang="en-AU" sz="2400" dirty="0" smtClean="0"/>
              <a:t>Key aspects:</a:t>
            </a:r>
          </a:p>
          <a:p>
            <a:pPr>
              <a:buFont typeface="Arial" pitchFamily="34" charset="0"/>
              <a:buChar char="•"/>
            </a:pPr>
            <a:r>
              <a:rPr lang="en-AU" sz="2400" dirty="0" smtClean="0"/>
              <a:t> integration of ecological, social, economic and cultural goals</a:t>
            </a:r>
          </a:p>
          <a:p>
            <a:pPr>
              <a:buFont typeface="Arial" pitchFamily="34" charset="0"/>
              <a:buChar char="•"/>
            </a:pPr>
            <a:r>
              <a:rPr lang="en-AU" sz="2400" dirty="0" smtClean="0"/>
              <a:t> considers ecological boundaries (not just political)</a:t>
            </a:r>
          </a:p>
          <a:p>
            <a:pPr>
              <a:buFont typeface="Arial" pitchFamily="34" charset="0"/>
              <a:buChar char="•"/>
            </a:pPr>
            <a:r>
              <a:rPr lang="en-AU" sz="2400" dirty="0" smtClean="0"/>
              <a:t> uses an adaptive and precautionary approach</a:t>
            </a:r>
          </a:p>
          <a:p>
            <a:pPr>
              <a:buFont typeface="Arial" pitchFamily="34" charset="0"/>
              <a:buChar char="•"/>
            </a:pPr>
            <a:r>
              <a:rPr lang="en-AU" sz="2400" dirty="0" smtClean="0"/>
              <a:t> engages stakeholder as a collaboration</a:t>
            </a:r>
          </a:p>
          <a:p>
            <a:pPr>
              <a:buFont typeface="Arial" pitchFamily="34" charset="0"/>
              <a:buChar char="•"/>
            </a:pPr>
            <a:r>
              <a:rPr lang="en-AU" sz="2400" dirty="0" smtClean="0"/>
              <a:t> incorporates ecosystem processes and functioning</a:t>
            </a:r>
          </a:p>
          <a:p>
            <a:pPr>
              <a:buFont typeface="Arial" pitchFamily="34" charset="0"/>
              <a:buChar char="•"/>
            </a:pPr>
            <a:r>
              <a:rPr lang="en-AU" sz="2400" dirty="0" smtClean="0"/>
              <a:t> combines sustainability of human and ecological systems</a:t>
            </a:r>
          </a:p>
          <a:p>
            <a:pPr>
              <a:buFont typeface="Arial" pitchFamily="34" charset="0"/>
              <a:buChar char="•"/>
            </a:pPr>
            <a:r>
              <a:rPr lang="en-AU" sz="2400" dirty="0" smtClean="0"/>
              <a:t> </a:t>
            </a:r>
            <a:r>
              <a:rPr lang="en-AU" sz="2400" b="1" dirty="0" smtClean="0"/>
              <a:t>integrates across </a:t>
            </a:r>
            <a:r>
              <a:rPr lang="en-AU" sz="2400" b="1" u="sng" dirty="0" smtClean="0"/>
              <a:t>multiple sectors</a:t>
            </a:r>
          </a:p>
          <a:p>
            <a:pPr lvl="1">
              <a:buFont typeface="Arial" pitchFamily="34" charset="0"/>
              <a:buChar char="•"/>
            </a:pPr>
            <a:r>
              <a:rPr lang="en-AU" sz="2400" dirty="0" smtClean="0"/>
              <a:t>EAFM is focused on </a:t>
            </a:r>
            <a:r>
              <a:rPr lang="en-AU" sz="2400" i="1" u="sng" dirty="0" smtClean="0"/>
              <a:t>one sector </a:t>
            </a:r>
            <a:r>
              <a:rPr lang="en-AU" sz="2400" dirty="0" smtClean="0"/>
              <a:t>(fishing)</a:t>
            </a:r>
            <a:endParaRPr lang="en-AU"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Other approaches</a:t>
            </a:r>
            <a:endParaRPr lang="en-AU" dirty="0"/>
          </a:p>
        </p:txBody>
      </p:sp>
      <p:sp>
        <p:nvSpPr>
          <p:cNvPr id="3" name="Content Placeholder 2"/>
          <p:cNvSpPr>
            <a:spLocks noGrp="1"/>
          </p:cNvSpPr>
          <p:nvPr>
            <p:ph idx="1"/>
          </p:nvPr>
        </p:nvSpPr>
        <p:spPr>
          <a:xfrm>
            <a:off x="457200" y="1561515"/>
            <a:ext cx="8229600" cy="1434904"/>
          </a:xfrm>
        </p:spPr>
        <p:txBody>
          <a:bodyPr>
            <a:normAutofit fontScale="92500" lnSpcReduction="10000"/>
          </a:bodyPr>
          <a:lstStyle/>
          <a:p>
            <a:r>
              <a:rPr lang="en-AU" sz="2400" b="1" dirty="0" smtClean="0"/>
              <a:t>Integrated coastal zone management</a:t>
            </a:r>
          </a:p>
          <a:p>
            <a:r>
              <a:rPr lang="en-AU" sz="2400" dirty="0" smtClean="0"/>
              <a:t>This approach integrates across all sectors (like EBM) and considers aquatic and terrestrial, but focuses on the coastal zone (</a:t>
            </a:r>
            <a:r>
              <a:rPr lang="en-AU" sz="2400" dirty="0" err="1" smtClean="0"/>
              <a:t>ie</a:t>
            </a:r>
            <a:r>
              <a:rPr lang="en-AU" sz="2400" dirty="0" smtClean="0"/>
              <a:t>. geographically limited)</a:t>
            </a:r>
          </a:p>
        </p:txBody>
      </p:sp>
      <p:pic>
        <p:nvPicPr>
          <p:cNvPr id="4" name="Picture 3" descr="Coastal zone - Indonesia.jpg"/>
          <p:cNvPicPr>
            <a:picLocks noChangeAspect="1"/>
          </p:cNvPicPr>
          <p:nvPr/>
        </p:nvPicPr>
        <p:blipFill>
          <a:blip r:embed="rId3" cstate="print"/>
          <a:srcRect/>
          <a:stretch>
            <a:fillRect/>
          </a:stretch>
        </p:blipFill>
        <p:spPr>
          <a:xfrm>
            <a:off x="-1287007" y="2886892"/>
            <a:ext cx="10995673" cy="3971108"/>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Other approaches</a:t>
            </a:r>
            <a:endParaRPr lang="en-AU" dirty="0"/>
          </a:p>
        </p:txBody>
      </p:sp>
      <p:sp>
        <p:nvSpPr>
          <p:cNvPr id="3" name="Content Placeholder 2"/>
          <p:cNvSpPr>
            <a:spLocks noGrp="1"/>
          </p:cNvSpPr>
          <p:nvPr>
            <p:ph idx="1"/>
          </p:nvPr>
        </p:nvSpPr>
        <p:spPr/>
        <p:txBody>
          <a:bodyPr>
            <a:normAutofit/>
          </a:bodyPr>
          <a:lstStyle/>
          <a:p>
            <a:r>
              <a:rPr lang="en-AU" sz="2400" b="1" dirty="0" smtClean="0"/>
              <a:t>Co-management</a:t>
            </a:r>
          </a:p>
          <a:p>
            <a:pPr>
              <a:buFont typeface="Arial" pitchFamily="34" charset="0"/>
              <a:buChar char="•"/>
            </a:pPr>
            <a:r>
              <a:rPr lang="en-AU" sz="2400" dirty="0" smtClean="0"/>
              <a:t> Reversal of conventional management</a:t>
            </a:r>
          </a:p>
          <a:p>
            <a:pPr>
              <a:buFont typeface="Arial" pitchFamily="34" charset="0"/>
              <a:buChar char="•"/>
            </a:pPr>
            <a:r>
              <a:rPr lang="en-AU" sz="2400" dirty="0" smtClean="0"/>
              <a:t> Bottom-up approach </a:t>
            </a:r>
          </a:p>
          <a:p>
            <a:pPr>
              <a:buFont typeface="Arial" pitchFamily="34" charset="0"/>
              <a:buChar char="•"/>
            </a:pPr>
            <a:r>
              <a:rPr lang="en-AU" sz="2400" dirty="0" smtClean="0"/>
              <a:t> </a:t>
            </a:r>
            <a:r>
              <a:rPr lang="en-AU" sz="2400" i="1" u="sng" dirty="0" smtClean="0"/>
              <a:t>Negotiated management </a:t>
            </a:r>
            <a:r>
              <a:rPr lang="en-AU" sz="2400" dirty="0" smtClean="0"/>
              <a:t>– controlled by local community</a:t>
            </a:r>
          </a:p>
        </p:txBody>
      </p:sp>
      <p:pic>
        <p:nvPicPr>
          <p:cNvPr id="4" name="Picture 3"/>
          <p:cNvPicPr/>
          <p:nvPr/>
        </p:nvPicPr>
        <p:blipFill>
          <a:blip r:embed="rId3" cstate="print"/>
          <a:srcRect/>
          <a:stretch>
            <a:fillRect/>
          </a:stretch>
        </p:blipFill>
        <p:spPr bwMode="auto">
          <a:xfrm>
            <a:off x="1326416" y="3727939"/>
            <a:ext cx="6087257" cy="25695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Other approaches</a:t>
            </a:r>
            <a:endParaRPr lang="en-AU" dirty="0"/>
          </a:p>
        </p:txBody>
      </p:sp>
      <p:sp>
        <p:nvSpPr>
          <p:cNvPr id="3" name="Content Placeholder 2"/>
          <p:cNvSpPr>
            <a:spLocks noGrp="1"/>
          </p:cNvSpPr>
          <p:nvPr>
            <p:ph idx="1"/>
          </p:nvPr>
        </p:nvSpPr>
        <p:spPr/>
        <p:txBody>
          <a:bodyPr>
            <a:normAutofit/>
          </a:bodyPr>
          <a:lstStyle/>
          <a:p>
            <a:r>
              <a:rPr lang="en-AU" sz="2400" b="1" dirty="0" smtClean="0"/>
              <a:t>Marine Protected Areas</a:t>
            </a:r>
          </a:p>
          <a:p>
            <a:pPr>
              <a:buFont typeface="Arial" pitchFamily="34" charset="0"/>
              <a:buChar char="•"/>
            </a:pPr>
            <a:r>
              <a:rPr lang="en-AU" sz="2400" dirty="0" smtClean="0"/>
              <a:t> more a tool than an approach</a:t>
            </a:r>
          </a:p>
          <a:p>
            <a:pPr>
              <a:buFont typeface="Arial" pitchFamily="34" charset="0"/>
              <a:buChar char="•"/>
            </a:pPr>
            <a:r>
              <a:rPr lang="en-AU" sz="2400" dirty="0" smtClean="0"/>
              <a:t> a tool introduced with ecosystem management</a:t>
            </a:r>
          </a:p>
          <a:p>
            <a:pPr>
              <a:buFont typeface="Arial" pitchFamily="34" charset="0"/>
              <a:buChar char="•"/>
            </a:pPr>
            <a:r>
              <a:rPr lang="en-AU" sz="2400" dirty="0" smtClean="0"/>
              <a:t> not just “no-take” areas – can be multiple use</a:t>
            </a:r>
          </a:p>
          <a:p>
            <a:pPr>
              <a:buFont typeface="Arial" pitchFamily="34" charset="0"/>
              <a:buChar char="•"/>
            </a:pPr>
            <a:endParaRPr lang="en-AU" sz="2400" dirty="0" smtClean="0"/>
          </a:p>
          <a:p>
            <a:r>
              <a:rPr lang="en-AU" sz="2400" u="sng" dirty="0" smtClean="0"/>
              <a:t>IUCN definition:</a:t>
            </a:r>
          </a:p>
          <a:p>
            <a:r>
              <a:rPr lang="en-AU" sz="2400" dirty="0" smtClean="0"/>
              <a:t>“</a:t>
            </a:r>
            <a:r>
              <a:rPr lang="de-DE" sz="2400" dirty="0" smtClean="0"/>
              <a:t>A clearly defined geographical space, recognised, dedicated and managed, through legal or other effective means, to achieve the long-term conservation of nature with associated ecosystem services and cultural values.“</a:t>
            </a:r>
            <a:endParaRPr lang="en-AU" sz="2400" dirty="0"/>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Inter-relationships</a:t>
            </a:r>
            <a:endParaRPr lang="en-AU" dirty="0"/>
          </a:p>
        </p:txBody>
      </p:sp>
      <p:pic>
        <p:nvPicPr>
          <p:cNvPr id="3075" name="Picture 3"/>
          <p:cNvPicPr>
            <a:picLocks noGrp="1" noChangeAspect="1" noChangeArrowheads="1"/>
          </p:cNvPicPr>
          <p:nvPr>
            <p:ph idx="1"/>
          </p:nvPr>
        </p:nvPicPr>
        <p:blipFill>
          <a:blip r:embed="rId3" cstate="print"/>
          <a:srcRect/>
          <a:stretch>
            <a:fillRect/>
          </a:stretch>
        </p:blipFill>
        <p:spPr bwMode="auto">
          <a:xfrm>
            <a:off x="1871002" y="1547446"/>
            <a:ext cx="5740309" cy="5310553"/>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Inter-relationships</a:t>
            </a:r>
            <a:endParaRPr lang="en-AU" dirty="0"/>
          </a:p>
        </p:txBody>
      </p:sp>
      <p:sp>
        <p:nvSpPr>
          <p:cNvPr id="3" name="Content Placeholder 2"/>
          <p:cNvSpPr>
            <a:spLocks noGrp="1"/>
          </p:cNvSpPr>
          <p:nvPr>
            <p:ph idx="1"/>
          </p:nvPr>
        </p:nvSpPr>
        <p:spPr>
          <a:xfrm>
            <a:off x="253218" y="1473754"/>
            <a:ext cx="8839982" cy="553311"/>
          </a:xfrm>
        </p:spPr>
        <p:txBody>
          <a:bodyPr>
            <a:normAutofit/>
          </a:bodyPr>
          <a:lstStyle/>
          <a:p>
            <a:r>
              <a:rPr lang="de-DE" sz="2200" dirty="0" smtClean="0"/>
              <a:t>Summary of key differences among the main management approaches.</a:t>
            </a:r>
            <a:endParaRPr lang="en-AU" sz="2200" dirty="0"/>
          </a:p>
        </p:txBody>
      </p:sp>
      <p:pic>
        <p:nvPicPr>
          <p:cNvPr id="1028" name="Picture 4"/>
          <p:cNvPicPr>
            <a:picLocks noChangeAspect="1" noChangeArrowheads="1"/>
          </p:cNvPicPr>
          <p:nvPr/>
        </p:nvPicPr>
        <p:blipFill>
          <a:blip r:embed="rId3" cstate="print"/>
          <a:srcRect/>
          <a:stretch>
            <a:fillRect/>
          </a:stretch>
        </p:blipFill>
        <p:spPr bwMode="auto">
          <a:xfrm>
            <a:off x="563930" y="2027065"/>
            <a:ext cx="7963809" cy="5020849"/>
          </a:xfrm>
          <a:prstGeom prst="rect">
            <a:avLst/>
          </a:prstGeom>
          <a:solidFill>
            <a:schemeClr val="bg1"/>
          </a:solid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Precautionary principle</a:t>
            </a:r>
            <a:endParaRPr lang="en-AU" dirty="0"/>
          </a:p>
        </p:txBody>
      </p:sp>
      <p:sp>
        <p:nvSpPr>
          <p:cNvPr id="3" name="Content Placeholder 2"/>
          <p:cNvSpPr>
            <a:spLocks noGrp="1"/>
          </p:cNvSpPr>
          <p:nvPr>
            <p:ph idx="1"/>
          </p:nvPr>
        </p:nvSpPr>
        <p:spPr>
          <a:xfrm>
            <a:off x="112541" y="1547446"/>
            <a:ext cx="9031459" cy="4965896"/>
          </a:xfrm>
        </p:spPr>
        <p:txBody>
          <a:bodyPr>
            <a:normAutofit/>
          </a:bodyPr>
          <a:lstStyle/>
          <a:p>
            <a:r>
              <a:rPr lang="en-AU" sz="2000" b="1" dirty="0" smtClean="0"/>
              <a:t>Precautionary principle </a:t>
            </a:r>
            <a:r>
              <a:rPr lang="en-AU" sz="2000" dirty="0" smtClean="0"/>
              <a:t>(FAO, 2003):</a:t>
            </a:r>
          </a:p>
          <a:p>
            <a:pPr>
              <a:spcAft>
                <a:spcPts val="1200"/>
              </a:spcAft>
            </a:pPr>
            <a:r>
              <a:rPr lang="en-AU" sz="2000" dirty="0" smtClean="0"/>
              <a:t>“</a:t>
            </a:r>
            <a:r>
              <a:rPr lang="de-DE" sz="2000" dirty="0" smtClean="0"/>
              <a:t>where there are threats of serious irreversible damage, lack of full scientific certainty shall not be used as a reason for postponing cost-effective measures to prevent environmental degradation.“</a:t>
            </a:r>
          </a:p>
          <a:p>
            <a:pPr>
              <a:spcBef>
                <a:spcPts val="0"/>
              </a:spcBef>
            </a:pPr>
            <a:r>
              <a:rPr lang="de-DE" sz="2000" dirty="0" smtClean="0"/>
              <a:t>More than ever, ecosystem approaches to management </a:t>
            </a:r>
            <a:r>
              <a:rPr lang="de-DE" sz="2000" dirty="0" smtClean="0"/>
              <a:t>require </a:t>
            </a:r>
            <a:r>
              <a:rPr lang="de-DE" sz="2000" dirty="0" smtClean="0"/>
              <a:t>the use of the precautionary principle.</a:t>
            </a:r>
          </a:p>
          <a:p>
            <a:pPr lvl="1">
              <a:spcBef>
                <a:spcPts val="0"/>
              </a:spcBef>
              <a:buFont typeface="Arial" pitchFamily="34" charset="0"/>
              <a:buChar char="•"/>
            </a:pPr>
            <a:r>
              <a:rPr lang="de-DE" sz="2000" dirty="0" smtClean="0"/>
              <a:t> use the best available knowledge.</a:t>
            </a:r>
          </a:p>
          <a:p>
            <a:pPr lvl="1">
              <a:spcBef>
                <a:spcPts val="0"/>
              </a:spcBef>
              <a:spcAft>
                <a:spcPts val="1200"/>
              </a:spcAft>
              <a:buFont typeface="Arial" pitchFamily="34" charset="0"/>
              <a:buChar char="•"/>
            </a:pPr>
            <a:r>
              <a:rPr lang="de-DE" sz="2000" dirty="0" smtClean="0"/>
              <a:t> accept that information requirements will be incomplete.</a:t>
            </a:r>
          </a:p>
          <a:p>
            <a:r>
              <a:rPr lang="de-DE" sz="2000" dirty="0" smtClean="0"/>
              <a:t>For example, the PNG National Beche-de-mer Management Plan explicitly advocates the use of the precautionary principle saying: “Precautionary Approach” means setting down restrictions to control harvesting in absence of adequate scientific data. These restrictions include setting of TAC, seasonal and area closure and control fishing </a:t>
            </a:r>
            <a:r>
              <a:rPr lang="de-DE" sz="2000" dirty="0" smtClean="0"/>
              <a:t>efforts.</a:t>
            </a:r>
            <a:endParaRPr lang="en-AU" sz="20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0485" y="0"/>
            <a:ext cx="4055241" cy="937172"/>
          </a:xfrm>
        </p:spPr>
        <p:txBody>
          <a:bodyPr/>
          <a:lstStyle/>
          <a:p>
            <a:r>
              <a:rPr lang="en-AU" dirty="0" smtClean="0"/>
              <a:t>Unit review</a:t>
            </a:r>
            <a:endParaRPr lang="en-AU" dirty="0"/>
          </a:p>
        </p:txBody>
      </p:sp>
      <p:pic>
        <p:nvPicPr>
          <p:cNvPr id="1028" name="Picture 4"/>
          <p:cNvPicPr>
            <a:picLocks noChangeAspect="1" noChangeArrowheads="1"/>
          </p:cNvPicPr>
          <p:nvPr/>
        </p:nvPicPr>
        <p:blipFill>
          <a:blip r:embed="rId3" cstate="print"/>
          <a:srcRect/>
          <a:stretch>
            <a:fillRect/>
          </a:stretch>
        </p:blipFill>
        <p:spPr bwMode="auto">
          <a:xfrm>
            <a:off x="-170267" y="1175657"/>
            <a:ext cx="9314267" cy="5872257"/>
          </a:xfrm>
          <a:prstGeom prst="rect">
            <a:avLst/>
          </a:prstGeom>
          <a:solidFill>
            <a:schemeClr val="bg1"/>
          </a:solid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EAFM</a:t>
            </a:r>
            <a:endParaRPr lang="en-AU" dirty="0"/>
          </a:p>
        </p:txBody>
      </p:sp>
      <p:sp>
        <p:nvSpPr>
          <p:cNvPr id="3" name="Content Placeholder 2"/>
          <p:cNvSpPr>
            <a:spLocks noGrp="1"/>
          </p:cNvSpPr>
          <p:nvPr>
            <p:ph idx="1"/>
          </p:nvPr>
        </p:nvSpPr>
        <p:spPr/>
        <p:txBody>
          <a:bodyPr>
            <a:normAutofit/>
          </a:bodyPr>
          <a:lstStyle/>
          <a:p>
            <a:endParaRPr lang="en-AU" sz="2400" i="1" dirty="0" smtClean="0"/>
          </a:p>
          <a:p>
            <a:r>
              <a:rPr lang="en-AU" sz="2400" i="1" dirty="0" smtClean="0"/>
              <a:t>Activity 3.2: In small groups think about and write down how an EAFM may be applied to a specified local area (your case study) that is consistent with traditional local customs. Report back to class explaining why.</a:t>
            </a:r>
          </a:p>
          <a:p>
            <a:endParaRPr lang="en-AU" sz="2400" i="1" dirty="0" smtClean="0"/>
          </a:p>
          <a:p>
            <a:r>
              <a:rPr lang="en-AU" sz="2400" i="1" smtClean="0"/>
              <a:t>15 </a:t>
            </a:r>
            <a:r>
              <a:rPr lang="en-AU" sz="2400" i="1" dirty="0" smtClean="0"/>
              <a:t>minute personal review: unit review, students to review main concepts of unit in the course notes, contribute any new words (new to them) to their own personal glossary in the back of their notebook (local language equivalent terms should also be recorded where possible)</a:t>
            </a:r>
            <a:endParaRPr lang="en-AU" sz="2400" i="1" dirty="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 approaches</a:t>
            </a:r>
            <a:endParaRPr lang="en-US" dirty="0"/>
          </a:p>
        </p:txBody>
      </p:sp>
      <p:sp>
        <p:nvSpPr>
          <p:cNvPr id="3" name="Content Placeholder 2"/>
          <p:cNvSpPr>
            <a:spLocks noGrp="1"/>
          </p:cNvSpPr>
          <p:nvPr>
            <p:ph idx="1"/>
          </p:nvPr>
        </p:nvSpPr>
        <p:spPr>
          <a:xfrm>
            <a:off x="267286" y="1750410"/>
            <a:ext cx="8609428" cy="2427695"/>
          </a:xfrm>
        </p:spPr>
        <p:txBody>
          <a:bodyPr>
            <a:normAutofit/>
          </a:bodyPr>
          <a:lstStyle/>
          <a:p>
            <a:r>
              <a:rPr lang="en-US" sz="2400" i="1" dirty="0" smtClean="0"/>
              <a:t>Activity 4.1: In groups class discuss different types of management approaches used locally. Present back to the class.</a:t>
            </a:r>
          </a:p>
          <a:p>
            <a:endParaRPr lang="en-US" sz="1200" dirty="0" smtClean="0"/>
          </a:p>
          <a:p>
            <a:r>
              <a:rPr lang="en-US" sz="2400" b="1" dirty="0" smtClean="0"/>
              <a:t>Conventional fisheries management</a:t>
            </a:r>
          </a:p>
          <a:p>
            <a:pPr>
              <a:buFontTx/>
              <a:buChar char="-"/>
            </a:pPr>
            <a:r>
              <a:rPr lang="en-AU" sz="2400" dirty="0" smtClean="0"/>
              <a:t> Manages target species/fishery in isolation </a:t>
            </a:r>
          </a:p>
          <a:p>
            <a:pPr>
              <a:buFontTx/>
              <a:buChar char="-"/>
            </a:pPr>
            <a:r>
              <a:rPr lang="en-AU" sz="2400" dirty="0" smtClean="0"/>
              <a:t> Top-down (government) approach</a:t>
            </a:r>
          </a:p>
          <a:p>
            <a:endParaRPr lang="en-US" sz="2400" dirty="0" smtClean="0"/>
          </a:p>
        </p:txBody>
      </p:sp>
      <p:pic>
        <p:nvPicPr>
          <p:cNvPr id="4" name="Picture 3" descr="Amos Fishing.jpg"/>
          <p:cNvPicPr>
            <a:picLocks noChangeAspect="1"/>
          </p:cNvPicPr>
          <p:nvPr/>
        </p:nvPicPr>
        <p:blipFill>
          <a:blip r:embed="rId3" cstate="print"/>
          <a:stretch>
            <a:fillRect/>
          </a:stretch>
        </p:blipFill>
        <p:spPr>
          <a:xfrm>
            <a:off x="6444729" y="3066293"/>
            <a:ext cx="2699272" cy="2024454"/>
          </a:xfrm>
          <a:prstGeom prst="rect">
            <a:avLst/>
          </a:prstGeom>
        </p:spPr>
      </p:pic>
      <p:pic>
        <p:nvPicPr>
          <p:cNvPr id="5" name="Picture 4" descr="aCrays June 2005a.JPG"/>
          <p:cNvPicPr>
            <a:picLocks noChangeAspect="1"/>
          </p:cNvPicPr>
          <p:nvPr/>
        </p:nvPicPr>
        <p:blipFill>
          <a:blip r:embed="rId4" cstate="print"/>
          <a:stretch>
            <a:fillRect/>
          </a:stretch>
        </p:blipFill>
        <p:spPr>
          <a:xfrm>
            <a:off x="3351563" y="4263805"/>
            <a:ext cx="2699270" cy="2024453"/>
          </a:xfrm>
          <a:prstGeom prst="rect">
            <a:avLst/>
          </a:prstGeom>
        </p:spPr>
      </p:pic>
      <p:pic>
        <p:nvPicPr>
          <p:cNvPr id="6" name="Picture 5" descr="Trawl 002.jpg"/>
          <p:cNvPicPr>
            <a:picLocks noChangeAspect="1"/>
          </p:cNvPicPr>
          <p:nvPr/>
        </p:nvPicPr>
        <p:blipFill>
          <a:blip r:embed="rId5" cstate="print"/>
          <a:stretch>
            <a:fillRect/>
          </a:stretch>
        </p:blipFill>
        <p:spPr>
          <a:xfrm>
            <a:off x="0" y="4263806"/>
            <a:ext cx="2699271" cy="2024453"/>
          </a:xfrm>
          <a:prstGeom prst="rect">
            <a:avLst/>
          </a:prstGeom>
        </p:spPr>
      </p:pic>
    </p:spTree>
    <p:extLst>
      <p:ext uri="{BB962C8B-B14F-4D97-AF65-F5344CB8AC3E}">
        <p14:creationId xmlns="" xmlns:p14="http://schemas.microsoft.com/office/powerpoint/2010/main" val="386016483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 approaches</a:t>
            </a:r>
            <a:endParaRPr lang="en-US" dirty="0"/>
          </a:p>
        </p:txBody>
      </p:sp>
      <p:sp>
        <p:nvSpPr>
          <p:cNvPr id="3" name="Content Placeholder 2"/>
          <p:cNvSpPr>
            <a:spLocks noGrp="1"/>
          </p:cNvSpPr>
          <p:nvPr>
            <p:ph idx="1"/>
          </p:nvPr>
        </p:nvSpPr>
        <p:spPr>
          <a:xfrm>
            <a:off x="267286" y="1750410"/>
            <a:ext cx="8609428" cy="4375753"/>
          </a:xfrm>
        </p:spPr>
        <p:txBody>
          <a:bodyPr>
            <a:normAutofit/>
          </a:bodyPr>
          <a:lstStyle/>
          <a:p>
            <a:r>
              <a:rPr lang="en-US" sz="2400" b="1" dirty="0" smtClean="0"/>
              <a:t>‘Sustainable development’ (early 1980s)</a:t>
            </a:r>
          </a:p>
          <a:p>
            <a:pPr>
              <a:buFontTx/>
              <a:buChar char="-"/>
            </a:pPr>
            <a:r>
              <a:rPr lang="en-US" sz="2400" dirty="0" smtClean="0"/>
              <a:t> A balance between </a:t>
            </a:r>
            <a:r>
              <a:rPr lang="en-US" sz="2400" b="1" i="1" dirty="0" smtClean="0"/>
              <a:t>ecological well-being </a:t>
            </a:r>
            <a:r>
              <a:rPr lang="en-US" sz="2400" dirty="0" smtClean="0"/>
              <a:t>and </a:t>
            </a:r>
            <a:r>
              <a:rPr lang="en-US" sz="2400" b="1" i="1" dirty="0" smtClean="0"/>
              <a:t>human well-being</a:t>
            </a:r>
          </a:p>
          <a:p>
            <a:pPr marL="0" lvl="1" indent="0">
              <a:buFontTx/>
              <a:buChar char="-"/>
            </a:pPr>
            <a:r>
              <a:rPr lang="en-US" sz="2400" dirty="0" smtClean="0"/>
              <a:t> This led to multiple management approaches based on these principles                 </a:t>
            </a:r>
            <a:r>
              <a:rPr lang="en-US" sz="2400" dirty="0" smtClean="0">
                <a:sym typeface="Wingdings" pitchFamily="2" charset="2"/>
              </a:rPr>
              <a:t></a:t>
            </a:r>
            <a:r>
              <a:rPr lang="en-US" sz="2400" dirty="0" smtClean="0"/>
              <a:t>EAFM was one of these</a:t>
            </a:r>
          </a:p>
          <a:p>
            <a:pPr>
              <a:buFontTx/>
              <a:buChar char="-"/>
            </a:pPr>
            <a:endParaRPr lang="en-US" sz="2400" dirty="0" smtClean="0"/>
          </a:p>
          <a:p>
            <a:pPr lvl="1">
              <a:buBlip>
                <a:blip r:embed="rId3"/>
              </a:buBlip>
            </a:pPr>
            <a:endParaRPr lang="en-US" sz="2400" dirty="0" smtClean="0"/>
          </a:p>
        </p:txBody>
      </p:sp>
      <p:pic>
        <p:nvPicPr>
          <p:cNvPr id="4" name="Picture 3"/>
          <p:cNvPicPr/>
          <p:nvPr/>
        </p:nvPicPr>
        <p:blipFill>
          <a:blip r:embed="rId4" cstate="print"/>
          <a:srcRect/>
          <a:stretch>
            <a:fillRect/>
          </a:stretch>
        </p:blipFill>
        <p:spPr bwMode="auto">
          <a:xfrm>
            <a:off x="260032" y="3412901"/>
            <a:ext cx="8616682" cy="3445099"/>
          </a:xfrm>
          <a:prstGeom prst="rect">
            <a:avLst/>
          </a:prstGeom>
          <a:noFill/>
          <a:ln w="9525">
            <a:noFill/>
            <a:miter lim="800000"/>
            <a:headEnd/>
            <a:tailEnd/>
          </a:ln>
        </p:spPr>
      </p:pic>
    </p:spTree>
    <p:extLst>
      <p:ext uri="{BB962C8B-B14F-4D97-AF65-F5344CB8AC3E}">
        <p14:creationId xmlns="" xmlns:p14="http://schemas.microsoft.com/office/powerpoint/2010/main" val="38601648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Defining EAFM</a:t>
            </a:r>
            <a:endParaRPr lang="en-AU" dirty="0"/>
          </a:p>
        </p:txBody>
      </p:sp>
      <p:sp>
        <p:nvSpPr>
          <p:cNvPr id="3" name="Content Placeholder 2"/>
          <p:cNvSpPr>
            <a:spLocks noGrp="1"/>
          </p:cNvSpPr>
          <p:nvPr>
            <p:ph idx="1"/>
          </p:nvPr>
        </p:nvSpPr>
        <p:spPr>
          <a:xfrm>
            <a:off x="457200" y="1750410"/>
            <a:ext cx="8229600" cy="4594119"/>
          </a:xfrm>
        </p:spPr>
        <p:txBody>
          <a:bodyPr>
            <a:normAutofit/>
          </a:bodyPr>
          <a:lstStyle/>
          <a:p>
            <a:r>
              <a:rPr lang="en-US" sz="2400" b="1" dirty="0" smtClean="0"/>
              <a:t>What is EAFM? </a:t>
            </a:r>
          </a:p>
          <a:p>
            <a:r>
              <a:rPr lang="en-AU" sz="2400" dirty="0" smtClean="0"/>
              <a:t>The act of fishing impacts not just one target species but often multiple target species and the wider ecosystem. Also, target species are impacted by factors other than fishing (remember Unit 1 – Threats).</a:t>
            </a:r>
          </a:p>
          <a:p>
            <a:endParaRPr lang="en-AU" sz="2400" dirty="0" smtClean="0"/>
          </a:p>
          <a:p>
            <a:r>
              <a:rPr lang="en-AU" sz="2400" b="1" dirty="0" smtClean="0"/>
              <a:t>EAFM</a:t>
            </a:r>
            <a:r>
              <a:rPr lang="en-AU" sz="2400" dirty="0" smtClean="0"/>
              <a:t> takes this into account by combining conventional management with ecosystem/human management</a:t>
            </a:r>
          </a:p>
          <a:p>
            <a:endParaRPr lang="en-AU" sz="2400"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Defining EAFM</a:t>
            </a:r>
            <a:endParaRPr lang="en-AU" dirty="0"/>
          </a:p>
        </p:txBody>
      </p:sp>
      <p:sp>
        <p:nvSpPr>
          <p:cNvPr id="3" name="Content Placeholder 2"/>
          <p:cNvSpPr>
            <a:spLocks noGrp="1"/>
          </p:cNvSpPr>
          <p:nvPr>
            <p:ph idx="1"/>
          </p:nvPr>
        </p:nvSpPr>
        <p:spPr>
          <a:xfrm>
            <a:off x="457200" y="1750410"/>
            <a:ext cx="8229600" cy="4594119"/>
          </a:xfrm>
        </p:spPr>
        <p:txBody>
          <a:bodyPr>
            <a:normAutofit/>
          </a:bodyPr>
          <a:lstStyle/>
          <a:p>
            <a:endParaRPr lang="en-AU" sz="2400" dirty="0" smtClean="0"/>
          </a:p>
          <a:p>
            <a:r>
              <a:rPr lang="en-AU" sz="2400" dirty="0" smtClean="0"/>
              <a:t>FAO (2005) definition:</a:t>
            </a:r>
          </a:p>
          <a:p>
            <a:r>
              <a:rPr lang="en-AU" sz="2800" dirty="0" smtClean="0"/>
              <a:t>“</a:t>
            </a:r>
            <a:r>
              <a:rPr lang="de-DE" sz="2800" i="1" dirty="0" smtClean="0"/>
              <a:t>An ecosystem approach to fisheries management is defined as striving to balance diverse societal objectives by taking into account the knowledge and uncertainties about biotic, abiotic and human components of ecosystems and their interactions and applying an integrated approach to fisheries within ecologically meaningful boundaries.“</a:t>
            </a:r>
            <a:endParaRPr lang="en-AU" sz="28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Defining EAFM</a:t>
            </a:r>
            <a:endParaRPr lang="en-AU" dirty="0"/>
          </a:p>
        </p:txBody>
      </p:sp>
      <p:sp>
        <p:nvSpPr>
          <p:cNvPr id="3" name="Content Placeholder 2"/>
          <p:cNvSpPr>
            <a:spLocks noGrp="1"/>
          </p:cNvSpPr>
          <p:nvPr>
            <p:ph idx="1"/>
          </p:nvPr>
        </p:nvSpPr>
        <p:spPr>
          <a:xfrm>
            <a:off x="281355" y="1750410"/>
            <a:ext cx="8623494" cy="4565984"/>
          </a:xfrm>
        </p:spPr>
        <p:txBody>
          <a:bodyPr>
            <a:normAutofit/>
          </a:bodyPr>
          <a:lstStyle/>
          <a:p>
            <a:r>
              <a:rPr lang="de-DE" sz="2400" dirty="0" smtClean="0"/>
              <a:t>The key </a:t>
            </a:r>
            <a:r>
              <a:rPr lang="de-DE" sz="2400" b="1" dirty="0" smtClean="0"/>
              <a:t>FAO principles </a:t>
            </a:r>
            <a:r>
              <a:rPr lang="de-DE" sz="2400" dirty="0" smtClean="0"/>
              <a:t>that EAFM should address are that:</a:t>
            </a:r>
            <a:endParaRPr lang="en-AU" sz="2400" dirty="0" smtClean="0"/>
          </a:p>
          <a:p>
            <a:r>
              <a:rPr lang="de-DE" sz="2400" dirty="0" smtClean="0"/>
              <a:t>• fisheries should be managed to limit their impact on the ecosystem to an acceptable level;</a:t>
            </a:r>
            <a:endParaRPr lang="en-AU" sz="2400" dirty="0" smtClean="0"/>
          </a:p>
          <a:p>
            <a:r>
              <a:rPr lang="de-DE" sz="2400" dirty="0" smtClean="0"/>
              <a:t>• ecological relationships between species should be maintained;</a:t>
            </a:r>
            <a:endParaRPr lang="en-AU" sz="2400" dirty="0" smtClean="0"/>
          </a:p>
          <a:p>
            <a:r>
              <a:rPr lang="de-DE" sz="2400" dirty="0" smtClean="0"/>
              <a:t>• management measures should be compatible across the entire distribution of the resource;</a:t>
            </a:r>
            <a:endParaRPr lang="en-AU" sz="2400" dirty="0" smtClean="0"/>
          </a:p>
          <a:p>
            <a:r>
              <a:rPr lang="de-DE" sz="2400" dirty="0" smtClean="0"/>
              <a:t>• precaution in decision-making and action is needed because the knowledge on ecosystems is incomplete; and</a:t>
            </a:r>
            <a:endParaRPr lang="en-AU" sz="2400" dirty="0" smtClean="0"/>
          </a:p>
          <a:p>
            <a:r>
              <a:rPr lang="de-DE" sz="2400" dirty="0" smtClean="0"/>
              <a:t>• governance should ensure both human and ecosystem well-being and equity.</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Defining EAFM</a:t>
            </a:r>
            <a:endParaRPr lang="en-AU" dirty="0"/>
          </a:p>
        </p:txBody>
      </p:sp>
      <p:sp>
        <p:nvSpPr>
          <p:cNvPr id="3" name="Content Placeholder 2"/>
          <p:cNvSpPr>
            <a:spLocks noGrp="1"/>
          </p:cNvSpPr>
          <p:nvPr>
            <p:ph idx="1"/>
          </p:nvPr>
        </p:nvSpPr>
        <p:spPr/>
        <p:txBody>
          <a:bodyPr>
            <a:normAutofit/>
          </a:bodyPr>
          <a:lstStyle/>
          <a:p>
            <a:r>
              <a:rPr lang="en-AU" sz="2400" dirty="0" smtClean="0"/>
              <a:t>How is EAFM different to conventional management?</a:t>
            </a:r>
          </a:p>
          <a:p>
            <a:endParaRPr lang="en-AU" sz="2400" dirty="0" smtClean="0"/>
          </a:p>
          <a:p>
            <a:pPr>
              <a:buFont typeface="Arial" pitchFamily="34" charset="0"/>
              <a:buChar char="•"/>
            </a:pPr>
            <a:r>
              <a:rPr lang="en-AU" sz="2400" dirty="0" smtClean="0"/>
              <a:t> EAFM is an </a:t>
            </a:r>
            <a:r>
              <a:rPr lang="en-AU" sz="2400" b="1" i="1" dirty="0" smtClean="0"/>
              <a:t>extension</a:t>
            </a:r>
            <a:r>
              <a:rPr lang="en-AU" sz="2400" dirty="0" smtClean="0"/>
              <a:t> of conventional management</a:t>
            </a:r>
          </a:p>
          <a:p>
            <a:pPr>
              <a:buFont typeface="Arial" pitchFamily="34" charset="0"/>
              <a:buChar char="•"/>
            </a:pPr>
            <a:r>
              <a:rPr lang="en-AU" sz="2400" dirty="0" smtClean="0"/>
              <a:t> input and output controls are still used, but</a:t>
            </a:r>
          </a:p>
          <a:p>
            <a:pPr lvl="1">
              <a:buFont typeface="Arial" pitchFamily="34" charset="0"/>
              <a:buChar char="•"/>
            </a:pPr>
            <a:r>
              <a:rPr lang="en-AU" sz="2400" dirty="0" smtClean="0"/>
              <a:t>Scope of management is broadened to encompass multiple species as well as direct AND indirect impacts</a:t>
            </a:r>
          </a:p>
          <a:p>
            <a:pPr lvl="1">
              <a:buFont typeface="Arial" pitchFamily="34" charset="0"/>
              <a:buChar char="•"/>
            </a:pPr>
            <a:r>
              <a:rPr lang="en-AU" sz="2400" dirty="0" smtClean="0"/>
              <a:t>Includes social, economic and ecological issues</a:t>
            </a:r>
            <a:endParaRPr lang="en-AU" sz="2400" dirty="0"/>
          </a:p>
        </p:txBody>
      </p:sp>
    </p:spTree>
  </p:cSld>
  <p:clrMapOvr>
    <a:masterClrMapping/>
  </p:clrMapOvr>
  <mc:AlternateContent xmlns:mc="http://schemas.openxmlformats.org/markup-compatibility/2006">
    <mc:Choice xmlns="" xmlns:p14="http://schemas.microsoft.com/office/powerpoint/2010/main" Requires="p14">
      <p:transition spd="slow" p14:dur="1500" advClick="0" advTm="2000">
        <p:fade/>
      </p:transition>
    </mc:Choice>
    <mc:Fallback>
      <p:transition spd="slow" advClick="0" advTm="2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Conventional vs. EAFM</a:t>
            </a:r>
            <a:endParaRPr lang="en-AU" dirty="0"/>
          </a:p>
        </p:txBody>
      </p:sp>
      <p:pic>
        <p:nvPicPr>
          <p:cNvPr id="1027" name="Picture 3"/>
          <p:cNvPicPr>
            <a:picLocks noChangeAspect="1" noChangeArrowheads="1"/>
          </p:cNvPicPr>
          <p:nvPr/>
        </p:nvPicPr>
        <p:blipFill>
          <a:blip r:embed="rId3" cstate="print"/>
          <a:srcRect/>
          <a:stretch>
            <a:fillRect/>
          </a:stretch>
        </p:blipFill>
        <p:spPr bwMode="auto">
          <a:xfrm>
            <a:off x="0" y="1750410"/>
            <a:ext cx="9144000" cy="4326833"/>
          </a:xfrm>
          <a:prstGeom prst="rect">
            <a:avLst/>
          </a:prstGeom>
          <a:noFill/>
          <a:ln w="9525">
            <a:noFill/>
            <a:miter lim="800000"/>
            <a:headEnd/>
            <a:tailEnd/>
          </a:ln>
        </p:spPr>
      </p:pic>
      <p:sp>
        <p:nvSpPr>
          <p:cNvPr id="5" name="Rectangle 4"/>
          <p:cNvSpPr/>
          <p:nvPr/>
        </p:nvSpPr>
        <p:spPr>
          <a:xfrm>
            <a:off x="5542670" y="2039815"/>
            <a:ext cx="3601329" cy="38686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Conventional vs. EAFM</a:t>
            </a:r>
            <a:endParaRPr lang="en-AU" dirty="0"/>
          </a:p>
        </p:txBody>
      </p:sp>
      <p:pic>
        <p:nvPicPr>
          <p:cNvPr id="1027" name="Picture 3"/>
          <p:cNvPicPr>
            <a:picLocks noChangeAspect="1" noChangeArrowheads="1"/>
          </p:cNvPicPr>
          <p:nvPr/>
        </p:nvPicPr>
        <p:blipFill>
          <a:blip r:embed="rId3" cstate="print"/>
          <a:srcRect/>
          <a:stretch>
            <a:fillRect/>
          </a:stretch>
        </p:blipFill>
        <p:spPr bwMode="auto">
          <a:xfrm>
            <a:off x="0" y="1750410"/>
            <a:ext cx="9144000" cy="4158021"/>
          </a:xfrm>
          <a:prstGeom prst="rect">
            <a:avLst/>
          </a:prstGeom>
          <a:noFill/>
          <a:ln w="9525">
            <a:noFill/>
            <a:miter lim="800000"/>
            <a:headEnd/>
            <a:tailEnd/>
          </a:ln>
        </p:spPr>
      </p:pic>
      <p:sp>
        <p:nvSpPr>
          <p:cNvPr id="4" name="TextBox 3"/>
          <p:cNvSpPr txBox="1"/>
          <p:nvPr/>
        </p:nvSpPr>
        <p:spPr>
          <a:xfrm>
            <a:off x="844062" y="5908431"/>
            <a:ext cx="7457811" cy="400110"/>
          </a:xfrm>
          <a:prstGeom prst="rect">
            <a:avLst/>
          </a:prstGeom>
          <a:noFill/>
        </p:spPr>
        <p:txBody>
          <a:bodyPr wrap="none" rtlCol="0">
            <a:spAutoFit/>
          </a:bodyPr>
          <a:lstStyle/>
          <a:p>
            <a:r>
              <a:rPr lang="en-AU" sz="2000" b="1" dirty="0" smtClean="0"/>
              <a:t>*See Table 4.1 in course notes for an expanded version of this table. </a:t>
            </a:r>
            <a:endParaRPr lang="en-AU" sz="2000" b="1" dirty="0"/>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20120903 EAFM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20120903 EAFM template.potx</Template>
  <TotalTime>401</TotalTime>
  <Words>858</Words>
  <Application>Microsoft Office PowerPoint</Application>
  <PresentationFormat>On-screen Show (4:3)</PresentationFormat>
  <Paragraphs>105</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20120903 EAFM template</vt:lpstr>
      <vt:lpstr>UNIT 4:</vt:lpstr>
      <vt:lpstr>Ecosystem approaches</vt:lpstr>
      <vt:lpstr>Ecosystem approaches</vt:lpstr>
      <vt:lpstr>Defining EAFM</vt:lpstr>
      <vt:lpstr>Defining EAFM</vt:lpstr>
      <vt:lpstr>Defining EAFM</vt:lpstr>
      <vt:lpstr>Defining EAFM</vt:lpstr>
      <vt:lpstr>Conventional vs. EAFM</vt:lpstr>
      <vt:lpstr>Conventional vs. EAFM</vt:lpstr>
      <vt:lpstr>Traditional approaches</vt:lpstr>
      <vt:lpstr>Other approaches</vt:lpstr>
      <vt:lpstr>Other approaches</vt:lpstr>
      <vt:lpstr>Other approaches</vt:lpstr>
      <vt:lpstr>Other approaches</vt:lpstr>
      <vt:lpstr>Inter-relationships</vt:lpstr>
      <vt:lpstr>Inter-relationships</vt:lpstr>
      <vt:lpstr>Precautionary principle</vt:lpstr>
      <vt:lpstr>Unit review</vt:lpstr>
      <vt:lpstr>EAFM</vt:lpstr>
    </vt:vector>
  </TitlesOfParts>
  <Company>cartergraphicdesign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 Carter</dc:creator>
  <cp:lastModifiedBy>Leanne Fernandes</cp:lastModifiedBy>
  <cp:revision>41</cp:revision>
  <dcterms:created xsi:type="dcterms:W3CDTF">2012-08-27T02:37:52Z</dcterms:created>
  <dcterms:modified xsi:type="dcterms:W3CDTF">2013-05-22T03:31:18Z</dcterms:modified>
</cp:coreProperties>
</file>